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1" r:id="rId8"/>
    <p:sldId id="260" r:id="rId9"/>
    <p:sldId id="272" r:id="rId10"/>
    <p:sldId id="273" r:id="rId11"/>
    <p:sldId id="274" r:id="rId12"/>
    <p:sldId id="265" r:id="rId13"/>
    <p:sldId id="275" r:id="rId14"/>
    <p:sldId id="266" r:id="rId15"/>
    <p:sldId id="269" r:id="rId16"/>
    <p:sldId id="270" r:id="rId17"/>
    <p:sldId id="276" r:id="rId18"/>
    <p:sldId id="278" r:id="rId19"/>
    <p:sldId id="27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4"/>
    <p:restoredTop sz="96327"/>
  </p:normalViewPr>
  <p:slideViewPr>
    <p:cSldViewPr snapToGrid="0">
      <p:cViewPr varScale="1">
        <p:scale>
          <a:sx n="119" d="100"/>
          <a:sy n="119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de.ucr.cjis.gov/LATEST/webapp/#/pages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58D-ECAB-B3B5-7374-7F49F5E95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Crime &amp; </a:t>
            </a:r>
            <a:br>
              <a:rPr lang="en-US" dirty="0"/>
            </a:br>
            <a:r>
              <a:rPr lang="en-US" dirty="0"/>
              <a:t>Cannabis Legality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4CFC-83B6-09ED-01EC-78EE8C595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892" y="777687"/>
            <a:ext cx="96774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Decriminalized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628ACE-2242-D850-7AFD-A7B26FC9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2" y="2413181"/>
            <a:ext cx="5233965" cy="302061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86FF996-3DFF-4435-CF6E-157285F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3" y="2413181"/>
            <a:ext cx="5233965" cy="30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17" y="764373"/>
            <a:ext cx="9249383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Recreational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C3712B-CC2A-7C2E-99A7-E807E1B8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49989"/>
            <a:ext cx="5418668" cy="30445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DD8D658-1EC0-9BCE-2EA1-5F5B6B5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3" y="2449989"/>
            <a:ext cx="5418669" cy="3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F1E4-79FB-7CFB-6F0B-08CB680D0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93669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ANOVA showed that Cannabis Legal Status groups were frequently statistically significantly different </a:t>
            </a:r>
            <a:r>
              <a:rPr lang="en-US"/>
              <a:t>from each 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34A05E1-BBA3-A86A-0D6A-E423450D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2"/>
          <a:stretch/>
        </p:blipFill>
        <p:spPr>
          <a:xfrm>
            <a:off x="3070588" y="2331720"/>
            <a:ext cx="6050824" cy="39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915184"/>
            <a:ext cx="9277350" cy="1293028"/>
          </a:xfrm>
        </p:spPr>
        <p:txBody>
          <a:bodyPr/>
          <a:lstStyle/>
          <a:p>
            <a:pPr algn="ctr"/>
            <a:r>
              <a:rPr lang="en-US" dirty="0"/>
              <a:t>Mean graphs from ANOVA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BB8D8E-66CA-9D40-6184-BC01A8C6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2" y="2208212"/>
            <a:ext cx="5365750" cy="4024313"/>
          </a:xfr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09405F-2DCE-E6F8-B0E4-D74071E4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208212"/>
            <a:ext cx="5365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74A2909-D6F6-26FC-BA77-7C1B5FF0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763" y="2135185"/>
            <a:ext cx="2514600" cy="2122885"/>
          </a:xfr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D037337-BDED-4DF0-8A7A-989E6BAC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63" y="2135185"/>
            <a:ext cx="2514600" cy="2122885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6916265-1AC1-82CB-DA8F-C8459E67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64" y="2135185"/>
            <a:ext cx="2514600" cy="212288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8626F3D0-5312-12D9-1DB1-21A20CBC0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64" y="2135184"/>
            <a:ext cx="2514601" cy="212288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6CC83590-CF55-EF87-5E00-98DF52D92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63" y="4258070"/>
            <a:ext cx="2514600" cy="2097881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90B39BE3-E68B-A4E6-B9B8-BD274C75A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65" y="4258071"/>
            <a:ext cx="2514599" cy="2097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2E4DE-48D9-A793-C51E-DE4DA3F40E1B}"/>
              </a:ext>
            </a:extLst>
          </p:cNvPr>
          <p:cNvSpPr txBox="1"/>
          <p:nvPr/>
        </p:nvSpPr>
        <p:spPr>
          <a:xfrm>
            <a:off x="3586163" y="16573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3E5217-0714-D26A-5D6F-0864C7AAFB10}"/>
              </a:ext>
            </a:extLst>
          </p:cNvPr>
          <p:cNvSpPr txBox="1"/>
          <p:nvPr/>
        </p:nvSpPr>
        <p:spPr>
          <a:xfrm>
            <a:off x="9022572" y="165735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</p:spTree>
    <p:extLst>
      <p:ext uri="{BB962C8B-B14F-4D97-AF65-F5344CB8AC3E}">
        <p14:creationId xmlns:p14="http://schemas.microsoft.com/office/powerpoint/2010/main" val="30430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7F6F-EA97-63BA-8722-88B53354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96646"/>
            <a:ext cx="8610600" cy="1293028"/>
          </a:xfrm>
        </p:spPr>
        <p:txBody>
          <a:bodyPr/>
          <a:lstStyle/>
          <a:p>
            <a:r>
              <a:rPr lang="en-US" dirty="0"/>
              <a:t>Kayla Introduces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018E-2939-F5E4-90B7-E129B59D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3AC3-C101-F850-4783-359F09E6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796646"/>
            <a:ext cx="5410200" cy="1293028"/>
          </a:xfrm>
        </p:spPr>
        <p:txBody>
          <a:bodyPr/>
          <a:lstStyle/>
          <a:p>
            <a:r>
              <a:rPr lang="en-US" dirty="0"/>
              <a:t>Regression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D739-B408-927B-A8A8-61AC0AE9C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934" y="783416"/>
            <a:ext cx="5410200" cy="1293028"/>
          </a:xfrm>
        </p:spPr>
        <p:txBody>
          <a:bodyPr/>
          <a:lstStyle/>
          <a:p>
            <a:r>
              <a:rPr lang="en-US" dirty="0"/>
              <a:t>Insights from Data</a:t>
            </a:r>
          </a:p>
        </p:txBody>
      </p:sp>
      <p:pic>
        <p:nvPicPr>
          <p:cNvPr id="5" name="Picture 4" descr="A picture containing text, lots, store&#10;&#10;Description automatically generated">
            <a:extLst>
              <a:ext uri="{FF2B5EF4-FFF2-40B4-BE49-F238E27FC236}">
                <a16:creationId xmlns:a16="http://schemas.microsoft.com/office/drawing/2014/main" id="{312A554F-1743-9A8B-DE59-2FEC631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44" y="3238870"/>
            <a:ext cx="5097781" cy="285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A30D-E193-B8C9-0D11-6513B340E735}"/>
              </a:ext>
            </a:extLst>
          </p:cNvPr>
          <p:cNvSpPr txBox="1"/>
          <p:nvPr/>
        </p:nvSpPr>
        <p:spPr>
          <a:xfrm>
            <a:off x="1423851" y="1872735"/>
            <a:ext cx="9748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 lenient treatment of cannabis shows a decrease in crimes of all types measured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Until it comes to recreational Marijuana…</a:t>
            </a:r>
          </a:p>
        </p:txBody>
      </p:sp>
    </p:spTree>
    <p:extLst>
      <p:ext uri="{BB962C8B-B14F-4D97-AF65-F5344CB8AC3E}">
        <p14:creationId xmlns:p14="http://schemas.microsoft.com/office/powerpoint/2010/main" val="408647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A265-0D00-9654-21D9-A224670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281" y="764373"/>
            <a:ext cx="6213438" cy="1293028"/>
          </a:xfrm>
        </p:spPr>
        <p:txBody>
          <a:bodyPr/>
          <a:lstStyle/>
          <a:p>
            <a:r>
              <a:rPr lang="en-US" dirty="0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E416-F653-30A4-C109-FF76E07C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Cannabis has been shown to decrease dependence on alcohol and opioids.</a:t>
            </a:r>
          </a:p>
          <a:p>
            <a:r>
              <a:rPr lang="en-US" dirty="0"/>
              <a:t>Decreasing penalties for possession makes it easier for medical patients, recreational users, and criminal organizations.</a:t>
            </a:r>
          </a:p>
          <a:p>
            <a:r>
              <a:rPr lang="en-US" dirty="0"/>
              <a:t>Recreational Marijuana sets up a competitive industry that competes DIRECTLY with the black and grey market cannabis industry.</a:t>
            </a:r>
          </a:p>
          <a:p>
            <a:r>
              <a:rPr lang="en-US" dirty="0"/>
              <a:t>Some of those working in the black and grey market are put out of business and need fresh streams of income, which may be more likely to be illicit.</a:t>
            </a:r>
          </a:p>
          <a:p>
            <a:r>
              <a:rPr lang="en-US" dirty="0"/>
              <a:t>Recreational Cannabis facilities can not use banks, setting them up to be prime targets for theft and violence.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6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BBAC-45C1-CB9E-9EF7-B4A4E5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40" y="901532"/>
            <a:ext cx="8884920" cy="1293028"/>
          </a:xfrm>
        </p:spPr>
        <p:txBody>
          <a:bodyPr/>
          <a:lstStyle/>
          <a:p>
            <a:r>
              <a:rPr lang="en-US" dirty="0"/>
              <a:t>Future Directions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4DC3-27FC-734D-963C-317158B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reporting from Law Enforcement Agencies and repeat analysis.</a:t>
            </a:r>
          </a:p>
          <a:p>
            <a:r>
              <a:rPr lang="en-US" dirty="0"/>
              <a:t>Repeat this analysis over multiple years and as more states adopt more lenient stances towards cannabis.</a:t>
            </a:r>
          </a:p>
          <a:p>
            <a:r>
              <a:rPr lang="en-US" dirty="0"/>
              <a:t>Perform a comparative analysis of law enforcement agencies in recreational states in order to discover the lowest-crime implementation strategy.</a:t>
            </a:r>
          </a:p>
          <a:p>
            <a:r>
              <a:rPr lang="en-US" dirty="0"/>
              <a:t>Investigate the size and practices of black and grey markets in all states.</a:t>
            </a:r>
          </a:p>
          <a:p>
            <a:r>
              <a:rPr lang="en-US" dirty="0"/>
              <a:t>Investigate how black and grey markets respond to changes in cannabis’s legal status.</a:t>
            </a:r>
          </a:p>
          <a:p>
            <a:r>
              <a:rPr lang="en-US" dirty="0"/>
              <a:t>Investigate the role of cartels, and interstate criminal networks in different states and whether this differs significantly in recreational states.</a:t>
            </a:r>
          </a:p>
        </p:txBody>
      </p:sp>
    </p:spTree>
    <p:extLst>
      <p:ext uri="{BB962C8B-B14F-4D97-AF65-F5344CB8AC3E}">
        <p14:creationId xmlns:p14="http://schemas.microsoft.com/office/powerpoint/2010/main" val="305904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167A-4F82-03F3-DB82-B7EB6726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34" y="428781"/>
            <a:ext cx="2959132" cy="1293028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3510-276C-8A0E-5BD9-8D4536F8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0444"/>
            <a:ext cx="11022496" cy="465824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do crime rates differ between states?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does cannabis legal status relate to different types of crime?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Do states with different legal statuses for cannabis have different crime rates?</a:t>
            </a:r>
          </a:p>
          <a:p>
            <a:endParaRPr lang="en-US" sz="3200" dirty="0"/>
          </a:p>
          <a:p>
            <a:r>
              <a:rPr lang="en-US" sz="3200" dirty="0"/>
              <a:t>How does cannabis legal status affect crime rates?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7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721-3D18-DE4E-0F5D-7C971D10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FFF1-F53D-654D-07C3-39B795F4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United States Department of Justice, Federal Bureau of Investigation.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in the 	United States Annual Reports, Offenses Known to Law Enforcement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2020. 	Retrieved February 2023, from 	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https://cde.ucr.cjis.gov/LATEST/webapp/#/pages/downloads</a:t>
            </a:r>
            <a:endParaRPr lang="en-US" i="0" dirty="0"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www.themarshallproject.org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/2022/06/14/what-did-fbi-data-say-about-crime-in-2021-it-s-too-unreliable-to-tell</a:t>
            </a:r>
          </a:p>
        </p:txBody>
      </p:sp>
    </p:spTree>
    <p:extLst>
      <p:ext uri="{BB962C8B-B14F-4D97-AF65-F5344CB8AC3E}">
        <p14:creationId xmlns:p14="http://schemas.microsoft.com/office/powerpoint/2010/main" val="41806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01722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Cannabis Legal Status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F3309A8-6E34-DBDB-1CF4-5A7793A84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58" b="18172"/>
          <a:stretch/>
        </p:blipFill>
        <p:spPr>
          <a:xfrm>
            <a:off x="1609725" y="1687039"/>
            <a:ext cx="8972550" cy="4665181"/>
          </a:xfrm>
        </p:spPr>
      </p:pic>
    </p:spTree>
    <p:extLst>
      <p:ext uri="{BB962C8B-B14F-4D97-AF65-F5344CB8AC3E}">
        <p14:creationId xmlns:p14="http://schemas.microsoft.com/office/powerpoint/2010/main" val="128232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B41-9EB4-28F5-3EA1-DE4B4B23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887" y="627017"/>
            <a:ext cx="8610600" cy="1293028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D227D12D-75DA-7577-2387-E77DB4C8F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262" y="1822835"/>
            <a:ext cx="3811451" cy="381145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EB114B9-1380-38F3-9CC3-99D791E9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0" t="79991" r="8459" b="1812"/>
          <a:stretch/>
        </p:blipFill>
        <p:spPr>
          <a:xfrm>
            <a:off x="3817255" y="5634286"/>
            <a:ext cx="4229465" cy="5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FE8A-7C2C-4CF0-D23A-31D0D39D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96" y="758037"/>
            <a:ext cx="6686005" cy="1293028"/>
          </a:xfrm>
        </p:spPr>
        <p:txBody>
          <a:bodyPr/>
          <a:lstStyle/>
          <a:p>
            <a:r>
              <a:rPr lang="en-US" dirty="0"/>
              <a:t>Why data is incomplete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36B3D0-231D-4E7E-D212-F83EFBE19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3"/>
          <a:stretch/>
        </p:blipFill>
        <p:spPr>
          <a:xfrm>
            <a:off x="3766275" y="1908021"/>
            <a:ext cx="4659449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B431-522C-1ED6-3430-865E8459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628" y="776474"/>
            <a:ext cx="6172743" cy="1293028"/>
          </a:xfrm>
        </p:spPr>
        <p:txBody>
          <a:bodyPr/>
          <a:lstStyle/>
          <a:p>
            <a:r>
              <a:rPr lang="en-US" dirty="0"/>
              <a:t>Type of crime by state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B1B860C-5C8E-6765-5353-5D4B0128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393"/>
            <a:ext cx="4647657" cy="404851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ADC831-AB5B-36B1-3794-671F835C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12" y="2608332"/>
            <a:ext cx="5017112" cy="40435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99D3C3-C6B9-15B9-903C-F8C40D8426FF}"/>
              </a:ext>
            </a:extLst>
          </p:cNvPr>
          <p:cNvSpPr txBox="1">
            <a:spLocks/>
          </p:cNvSpPr>
          <p:nvPr/>
        </p:nvSpPr>
        <p:spPr>
          <a:xfrm>
            <a:off x="745559" y="2069502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Violent Crime by State			Property Crime by State</a:t>
            </a:r>
          </a:p>
        </p:txBody>
      </p:sp>
    </p:spTree>
    <p:extLst>
      <p:ext uri="{BB962C8B-B14F-4D97-AF65-F5344CB8AC3E}">
        <p14:creationId xmlns:p14="http://schemas.microsoft.com/office/powerpoint/2010/main" val="128571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D87B-B039-81D2-4282-4E13DE71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Violent Crime by State			Property Crime by State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5E0AFD2-A29B-5833-DA33-0FA621B4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32" y="4375568"/>
            <a:ext cx="2655295" cy="2130987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E4A3E8-7BB6-244B-83C8-F10EFA7A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" y="1931685"/>
            <a:ext cx="2668798" cy="21509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79296F8-C93C-3486-4935-3E3ACF0C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69" y="1931685"/>
            <a:ext cx="2668797" cy="21309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B350477-3A02-F22F-37F1-1589B29C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1931685"/>
            <a:ext cx="2644045" cy="213098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AA982BC-FC2E-6418-936A-D8987460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779" y="1920747"/>
            <a:ext cx="2644045" cy="2141925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295E47C-8F03-3BCE-1832-5BBF8219A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001" y="4355616"/>
            <a:ext cx="2668800" cy="21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9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289" y="764373"/>
            <a:ext cx="7751781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Illegal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387C4ED-6589-36CF-C2ED-71FA046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6" y="2437119"/>
            <a:ext cx="5418666" cy="304455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2A30340-C0F3-0C27-994B-75A86CE5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80" y="2437119"/>
            <a:ext cx="5418666" cy="3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8D87-2560-9667-E75F-1D39EB13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46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9D1D9"/>
                </a:solidFill>
                <a:latin typeface="-apple-system"/>
              </a:rPr>
              <a:t>Crime where Cannabis is Medicinal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B2E9-EEBF-7FEF-7D05-C5C6293330D7}"/>
              </a:ext>
            </a:extLst>
          </p:cNvPr>
          <p:cNvSpPr txBox="1"/>
          <p:nvPr/>
        </p:nvSpPr>
        <p:spPr>
          <a:xfrm>
            <a:off x="2256817" y="18727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BD8EC-665A-B96E-035E-765B50EB2E9F}"/>
              </a:ext>
            </a:extLst>
          </p:cNvPr>
          <p:cNvSpPr txBox="1"/>
          <p:nvPr/>
        </p:nvSpPr>
        <p:spPr>
          <a:xfrm>
            <a:off x="8077163" y="187273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Crime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43ED10-3973-8A4B-A550-A48A456F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7" y="2454464"/>
            <a:ext cx="5447549" cy="303770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2D7E5F-E67E-0742-0087-0E66D353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46" y="2454464"/>
            <a:ext cx="5447549" cy="30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54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302</TotalTime>
  <Words>443</Words>
  <Application>Microsoft Macintosh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-apple-system</vt:lpstr>
      <vt:lpstr>Arial</vt:lpstr>
      <vt:lpstr>Century Gothic</vt:lpstr>
      <vt:lpstr>Vapor Trail</vt:lpstr>
      <vt:lpstr>Crime &amp;  Cannabis Legality</vt:lpstr>
      <vt:lpstr>Questions</vt:lpstr>
      <vt:lpstr>Cannabis Legal Status</vt:lpstr>
      <vt:lpstr>Data Sources</vt:lpstr>
      <vt:lpstr>Why data is incomplete</vt:lpstr>
      <vt:lpstr>Type of crime by state</vt:lpstr>
      <vt:lpstr>PowerPoint Presentation</vt:lpstr>
      <vt:lpstr>Crime where Cannabis is Illegal</vt:lpstr>
      <vt:lpstr>Crime where Cannabis is Medicinal</vt:lpstr>
      <vt:lpstr>Crime where Cannabis is Decriminalized</vt:lpstr>
      <vt:lpstr>Crime where Cannabis is Recreational</vt:lpstr>
      <vt:lpstr>PowerPoint Presentation</vt:lpstr>
      <vt:lpstr>Mean graphs from ANOVA analysis</vt:lpstr>
      <vt:lpstr>PowerPoint Presentation</vt:lpstr>
      <vt:lpstr>Kayla Introduces Regression</vt:lpstr>
      <vt:lpstr>Regression graphs</vt:lpstr>
      <vt:lpstr>Insights from Data</vt:lpstr>
      <vt:lpstr>Possible Explanations</vt:lpstr>
      <vt:lpstr>Future Directions for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 Cannabis Legality</dc:title>
  <dc:creator>Oliver Desmond Zagorin</dc:creator>
  <cp:lastModifiedBy>Oliver Desmond Zagorin</cp:lastModifiedBy>
  <cp:revision>7</cp:revision>
  <dcterms:created xsi:type="dcterms:W3CDTF">2023-02-13T21:47:57Z</dcterms:created>
  <dcterms:modified xsi:type="dcterms:W3CDTF">2023-02-15T21:06:47Z</dcterms:modified>
</cp:coreProperties>
</file>